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12" r:id="rId3"/>
    <p:sldId id="413" r:id="rId4"/>
    <p:sldId id="414" r:id="rId5"/>
    <p:sldId id="415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/>
          <a:lstStyle/>
          <a:p>
            <a:fld id="{75C2660D-64EE-49C3-B111-2DB687C10C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/>
          <a:lstStyle/>
          <a:p>
            <a:fld id="{39976FEA-5B73-4847-952F-B9AF63DD60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19200" y="254856"/>
            <a:ext cx="6496061" cy="61555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8534421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1219200" rtl="0" eaLnBrk="1" latinLnBrk="0" hangingPunct="1">
        <a:spcBef>
          <a:spcPct val="0"/>
        </a:spcBef>
        <a:buNone/>
        <a:defRPr lang="zh-CN" altLang="en-US" sz="3200" b="1" kern="1200" dirty="0" smtClean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90600" indent="-381000" algn="l" defTabSz="1219200" rtl="0" eaLnBrk="1" latinLnBrk="0" hangingPunct="1">
        <a:spcBef>
          <a:spcPts val="13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7432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33528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70850"/>
            <a:ext cx="6496061" cy="583565"/>
          </a:xfrm>
        </p:spPr>
        <p:txBody>
          <a:bodyPr/>
          <a:lstStyle/>
          <a:p>
            <a:r>
              <a:rPr lang="zh-CN" altLang="en-US" dirty="0"/>
              <a:t>实验注意事项</a:t>
            </a:r>
            <a:r>
              <a:rPr lang="en-US" altLang="zh-CN" dirty="0"/>
              <a:t>-</a:t>
            </a:r>
            <a:r>
              <a:rPr>
                <a:sym typeface="+mn-ea"/>
              </a:rPr>
              <a:t>期望和要求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09" y="1428736"/>
            <a:ext cx="8858312" cy="4696897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实验前要作充分的准备</a:t>
            </a:r>
            <a:endParaRPr lang="zh-CN" altLang="en-US" sz="2400" dirty="0"/>
          </a:p>
          <a:p>
            <a:pPr marL="0" indent="0" algn="l">
              <a:buNone/>
            </a:pPr>
            <a:r>
              <a:rPr lang="zh-CN" altLang="en-US" sz="2400" dirty="0"/>
              <a:t>    </a:t>
            </a:r>
            <a:r>
              <a:rPr lang="zh-CN" altLang="en-US" sz="2400" dirty="0">
                <a:sym typeface="+mn-ea"/>
              </a:rPr>
              <a:t>强调自学的能力。</a:t>
            </a:r>
            <a:r>
              <a:rPr lang="zh-CN" altLang="en-US" sz="2400" dirty="0"/>
              <a:t> 认真观看教学视频，阅读相关的资料，找出完成实验题目的 方法，自行完成预习报告。    </a:t>
            </a:r>
            <a:endParaRPr lang="zh-CN" altLang="en-US" sz="2400" dirty="0"/>
          </a:p>
          <a:p>
            <a:r>
              <a:rPr lang="zh-CN" altLang="en-US" sz="2400" dirty="0"/>
              <a:t>实验中要勤于动手动脑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     强调独立解决问题的能力，出现问题首先阅读实验指导书和</a:t>
            </a:r>
            <a:r>
              <a:rPr lang="en-US" altLang="zh-CN" sz="2400" dirty="0"/>
              <a:t>FAQ</a:t>
            </a:r>
            <a:r>
              <a:rPr lang="zh-CN" altLang="en-US" sz="2400" dirty="0"/>
              <a:t>，尽力自行分析和解决。</a:t>
            </a:r>
            <a:endParaRPr lang="zh-CN" altLang="en-US" sz="2400" dirty="0"/>
          </a:p>
          <a:p>
            <a:r>
              <a:rPr lang="zh-CN" altLang="en-US" sz="2400" dirty="0"/>
              <a:t>实验后要作深入的总结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     强调写作的能力，对实验当中的问题和心得，能有效的分析和总结，也能对课程提出有效的意见和建议。</a:t>
            </a:r>
            <a:endParaRPr lang="zh-CN" altLang="en-US" sz="24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</a:rPr>
              <a:t>抱着怀疑的态度去学习，不耻下问。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71145"/>
            <a:ext cx="9138920" cy="583565"/>
          </a:xfrm>
        </p:spPr>
        <p:txBody>
          <a:bodyPr wrap="square"/>
          <a:lstStyle/>
          <a:p>
            <a:r>
              <a:rPr lang="zh-CN" altLang="en-US" dirty="0"/>
              <a:t>实验注意事项</a:t>
            </a:r>
            <a:r>
              <a:rPr lang="en-US" altLang="zh-CN" dirty="0"/>
              <a:t>-</a:t>
            </a:r>
            <a:r>
              <a:rPr>
                <a:solidFill>
                  <a:srgbClr val="CC3300"/>
                </a:solidFill>
                <a:sym typeface="+mn-ea"/>
              </a:rPr>
              <a:t>特别强调的一些规则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09" y="1428736"/>
            <a:ext cx="8858312" cy="4696897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dirty="0">
                <a:sym typeface="+mn-ea"/>
              </a:rPr>
              <a:t>1 </a:t>
            </a:r>
            <a:r>
              <a:rPr lang="zh-CN" altLang="en-US" sz="2400" dirty="0">
                <a:sym typeface="+mn-ea"/>
              </a:rPr>
              <a:t>预习报告必须当堂实验课前交上，否则不准进行当次实验，并取消当次实验成绩。</a:t>
            </a:r>
            <a:endParaRPr lang="zh-CN" altLang="en-US" sz="2400" dirty="0"/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dirty="0">
                <a:sym typeface="+mn-ea"/>
              </a:rPr>
              <a:t>2 </a:t>
            </a:r>
            <a:r>
              <a:rPr lang="zh-CN" altLang="en-US" sz="2400" dirty="0">
                <a:sym typeface="+mn-ea"/>
              </a:rPr>
              <a:t>预习报告和实验报告如有抄袭现象，一经发现取消当次实验成绩，两次及两次以上抄袭者取消课程成绩。</a:t>
            </a:r>
            <a:endParaRPr lang="zh-CN" altLang="en-US" sz="2400" dirty="0"/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dirty="0">
                <a:sym typeface="+mn-ea"/>
              </a:rPr>
              <a:t>3 </a:t>
            </a:r>
            <a:r>
              <a:rPr lang="zh-CN" altLang="en-US" sz="2400" dirty="0">
                <a:sym typeface="+mn-ea"/>
              </a:rPr>
              <a:t>禁止在实验室内进食，饮用水必须放在教师指定位置，严禁将水带至实验台及饮用，违者取消课程成绩并处纪律处分。</a:t>
            </a:r>
            <a:endParaRPr lang="zh-CN" altLang="en-US" sz="2400" dirty="0"/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dirty="0">
                <a:sym typeface="+mn-ea"/>
              </a:rPr>
              <a:t>4 </a:t>
            </a:r>
            <a:r>
              <a:rPr lang="zh-CN" altLang="en-US" sz="2400" dirty="0">
                <a:sym typeface="+mn-ea"/>
              </a:rPr>
              <a:t>禁止穿拖鞋进入实验室，禁止在实验课上上网聊天及游戏，违者取消课程成绩并处纪律处分。</a:t>
            </a:r>
            <a:endParaRPr lang="zh-CN" altLang="en-US" sz="2400" dirty="0"/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dirty="0">
                <a:sym typeface="+mn-ea"/>
              </a:rPr>
              <a:t>5 </a:t>
            </a:r>
            <a:r>
              <a:rPr lang="zh-CN" altLang="en-US" sz="2400" dirty="0">
                <a:sym typeface="+mn-ea"/>
              </a:rPr>
              <a:t>实验结束后，必须将设备及桌椅复位并关闭好实验台电源，整理好线缆，告知教师检查后方可离开，否则取消全组当次实验课堂成绩。</a:t>
            </a: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71145"/>
            <a:ext cx="9138920" cy="583565"/>
          </a:xfrm>
        </p:spPr>
        <p:txBody>
          <a:bodyPr wrap="square"/>
          <a:lstStyle/>
          <a:p>
            <a:r>
              <a:rPr lang="zh-CN" altLang="en-US" dirty="0"/>
              <a:t>实验注意事项</a:t>
            </a:r>
            <a:r>
              <a:rPr lang="en-US" altLang="zh-CN" dirty="0"/>
              <a:t>-</a:t>
            </a:r>
            <a:r>
              <a:rPr>
                <a:solidFill>
                  <a:srgbClr val="CC3300"/>
                </a:solidFill>
                <a:sym typeface="+mn-ea"/>
              </a:rPr>
              <a:t>特别强调的一些规则（续）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09" y="1428736"/>
            <a:ext cx="8858312" cy="4696897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dirty="0">
                <a:sym typeface="+mn-ea"/>
              </a:rPr>
              <a:t>6  </a:t>
            </a:r>
            <a:r>
              <a:rPr lang="zh-CN" altLang="en-US" sz="2400" dirty="0">
                <a:sym typeface="+mn-ea"/>
              </a:rPr>
              <a:t>迟到</a:t>
            </a:r>
            <a:r>
              <a:rPr lang="en-US" altLang="zh-CN" sz="2400" dirty="0">
                <a:sym typeface="+mn-ea"/>
              </a:rPr>
              <a:t>30</a:t>
            </a:r>
            <a:r>
              <a:rPr lang="zh-CN" altLang="en-US" sz="2400" dirty="0">
                <a:sym typeface="+mn-ea"/>
              </a:rPr>
              <a:t>分钟及早退将被视为旷课处理，病事假持假条请假，旷课</a:t>
            </a:r>
            <a:r>
              <a:rPr lang="en-US" altLang="zh-CN" sz="2400" dirty="0">
                <a:sym typeface="+mn-ea"/>
              </a:rPr>
              <a:t>3</a:t>
            </a:r>
            <a:r>
              <a:rPr lang="zh-CN" altLang="en-US" sz="2400" dirty="0">
                <a:sym typeface="+mn-ea"/>
              </a:rPr>
              <a:t>次取消课程成绩。</a:t>
            </a:r>
            <a:endParaRPr lang="zh-CN" altLang="en-US" sz="2400" dirty="0"/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dirty="0">
                <a:sym typeface="+mn-ea"/>
              </a:rPr>
              <a:t>7  </a:t>
            </a:r>
            <a:r>
              <a:rPr lang="zh-CN" altLang="en-US" sz="2400" dirty="0">
                <a:sym typeface="+mn-ea"/>
              </a:rPr>
              <a:t>在实验过程中必须积极配合教师对实验结果的检查。</a:t>
            </a:r>
            <a:endParaRPr lang="zh-CN" altLang="en-US" sz="2400" dirty="0"/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dirty="0">
                <a:sym typeface="+mn-ea"/>
              </a:rPr>
              <a:t>8  </a:t>
            </a:r>
            <a:r>
              <a:rPr lang="zh-CN" altLang="en-US" sz="2400" dirty="0">
                <a:sym typeface="+mn-ea"/>
              </a:rPr>
              <a:t>认真阅读实验室墙上的各项相关规定，了解实验室安全知识。</a:t>
            </a:r>
            <a:endParaRPr lang="zh-CN" altLang="en-US" sz="2400" dirty="0"/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dirty="0">
                <a:sym typeface="+mn-ea"/>
              </a:rPr>
              <a:t>9  </a:t>
            </a:r>
            <a:r>
              <a:rPr lang="zh-CN" altLang="en-US" sz="2400" dirty="0">
                <a:sym typeface="+mn-ea"/>
              </a:rPr>
              <a:t>未经教师授权或同意，不得动用实验平台内外一切设备（</a:t>
            </a:r>
            <a:r>
              <a:rPr lang="zh-CN" altLang="en-US" sz="2400" dirty="0">
                <a:solidFill>
                  <a:srgbClr val="CC3300"/>
                </a:solidFill>
                <a:sym typeface="+mn-ea"/>
              </a:rPr>
              <a:t>尤其是电源</a:t>
            </a:r>
            <a:r>
              <a:rPr lang="zh-CN" altLang="en-US" sz="2400" dirty="0">
                <a:sym typeface="+mn-ea"/>
              </a:rPr>
              <a:t>），违者取消课程成绩并处纪律处分。</a:t>
            </a:r>
            <a:endParaRPr lang="zh-CN" altLang="en-US" sz="2400" dirty="0"/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dirty="0">
                <a:sym typeface="+mn-ea"/>
              </a:rPr>
              <a:t>10  </a:t>
            </a:r>
            <a:r>
              <a:rPr lang="zh-CN" altLang="en-US" sz="2400" dirty="0">
                <a:sym typeface="+mn-ea"/>
              </a:rPr>
              <a:t>服从教师在实验室的其他与课程相关的安排。</a:t>
            </a:r>
            <a:endParaRPr lang="zh-CN" altLang="en-US" sz="2400" dirty="0"/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dirty="0">
                <a:sym typeface="+mn-ea"/>
              </a:rPr>
              <a:t>11  </a:t>
            </a:r>
            <a:r>
              <a:rPr lang="zh-CN" altLang="en-US" sz="2400" dirty="0">
                <a:sym typeface="+mn-ea"/>
              </a:rPr>
              <a:t>全实验课程期间在实验室内保持低调</a:t>
            </a:r>
            <a:r>
              <a:rPr lang="en-US" altLang="zh-CN" sz="2400" dirty="0">
                <a:sym typeface="+mn-ea"/>
              </a:rPr>
              <a:t>,</a:t>
            </a:r>
            <a:r>
              <a:rPr lang="zh-CN" altLang="en-US" sz="2400" dirty="0">
                <a:sym typeface="+mn-ea"/>
              </a:rPr>
              <a:t>不得喧哗。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71145"/>
            <a:ext cx="9138920" cy="583565"/>
          </a:xfrm>
        </p:spPr>
        <p:txBody>
          <a:bodyPr wrap="square"/>
          <a:lstStyle/>
          <a:p>
            <a:r>
              <a:rPr lang="zh-CN" altLang="en-US" dirty="0"/>
              <a:t>实验注意事项</a:t>
            </a:r>
            <a:r>
              <a:rPr lang="en-US" altLang="zh-CN" dirty="0"/>
              <a:t>-</a:t>
            </a:r>
            <a:r>
              <a:rPr dirty="0"/>
              <a:t>报告册封面的填写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515" y="1238885"/>
            <a:ext cx="3068955" cy="2301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970" y="1238885"/>
            <a:ext cx="3126105" cy="23444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215" y="1238885"/>
            <a:ext cx="3124835" cy="23444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" y="3753485"/>
            <a:ext cx="3161665" cy="23717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970" y="3753485"/>
            <a:ext cx="3161030" cy="23710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701</Words>
  <Application>WPS 演示</Application>
  <PresentationFormat>宽屏</PresentationFormat>
  <Paragraphs>31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Arial</vt:lpstr>
      <vt:lpstr>宋体</vt:lpstr>
      <vt:lpstr>Wingdings</vt:lpstr>
      <vt:lpstr>微软雅黑</vt:lpstr>
      <vt:lpstr>Arial Unicode MS</vt:lpstr>
      <vt:lpstr>Calibri</vt:lpstr>
      <vt:lpstr>自定义设计方案</vt:lpstr>
      <vt:lpstr>实验注意事项-期望和要求</vt:lpstr>
      <vt:lpstr>实验注意事项-特别强调的一些规则</vt:lpstr>
      <vt:lpstr>实验注意事项-特别强调的一些规则（续）</vt:lpstr>
      <vt:lpstr>实验注意事项-报告册封面的填写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hui</dc:creator>
  <cp:lastModifiedBy>惠煌</cp:lastModifiedBy>
  <cp:revision>153</cp:revision>
  <dcterms:created xsi:type="dcterms:W3CDTF">2019-06-19T02:08:00Z</dcterms:created>
  <dcterms:modified xsi:type="dcterms:W3CDTF">2020-09-11T12:17:40Z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